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8" r:id="rId3"/>
    <p:sldId id="270" r:id="rId4"/>
    <p:sldId id="265" r:id="rId5"/>
    <p:sldId id="264" r:id="rId6"/>
    <p:sldId id="272" r:id="rId7"/>
    <p:sldId id="271" r:id="rId8"/>
    <p:sldId id="273" r:id="rId9"/>
    <p:sldId id="259" r:id="rId10"/>
    <p:sldId id="274"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599" autoAdjust="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17" name="16 Marcador de pie de página"/>
          <p:cNvSpPr>
            <a:spLocks noGrp="1"/>
          </p:cNvSpPr>
          <p:nvPr>
            <p:ph type="ftr" sz="quarter" idx="11"/>
          </p:nvPr>
        </p:nvSpPr>
        <p:spPr/>
        <p:txBody>
          <a:bodyPr/>
          <a:lstStyle>
            <a:extLst/>
          </a:lstStyle>
          <a:p>
            <a:endParaRPr lang="es-ES"/>
          </a:p>
        </p:txBody>
      </p:sp>
      <p:sp>
        <p:nvSpPr>
          <p:cNvPr id="29" name="28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E0946B1-3AD1-4243-B0D8-791DD551B7C5}" type="datetimeFigureOut">
              <a:rPr lang="es-ES" smtClean="0"/>
              <a:pPr/>
              <a:t>26/10/2011</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C51FA5B-1C22-40EE-A9CA-686AA924DE0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EE0946B1-3AD1-4243-B0D8-791DD551B7C5}" type="datetimeFigureOut">
              <a:rPr lang="es-ES" smtClean="0"/>
              <a:pPr/>
              <a:t>26/10/2011</a:t>
            </a:fld>
            <a:endParaRPr lang="es-ES"/>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ES"/>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FC51FA5B-1C22-40EE-A9CA-686AA924DE0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E0946B1-3AD1-4243-B0D8-791DD551B7C5}" type="datetimeFigureOut">
              <a:rPr lang="es-ES" smtClean="0"/>
              <a:pPr/>
              <a:t>26/10/2011</a:t>
            </a:fld>
            <a:endParaRPr lang="es-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C51FA5B-1C22-40EE-A9CA-686AA924DE01}"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tutorialesytrucos.com/images/stories/trucos/ejemplo.xl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785794"/>
            <a:ext cx="7772400" cy="1470025"/>
          </a:xfrm>
          <a:solidFill>
            <a:schemeClr val="accent1">
              <a:lumMod val="75000"/>
            </a:schemeClr>
          </a:solidFill>
        </p:spPr>
        <p:txBody>
          <a:bodyPr>
            <a:normAutofit/>
          </a:bodyPr>
          <a:lstStyle/>
          <a:p>
            <a:r>
              <a:rPr lang="es-ES" sz="6600" dirty="0" smtClean="0">
                <a:solidFill>
                  <a:srgbClr val="00B050"/>
                </a:solidFill>
              </a:rPr>
              <a:t>TALLER DE OFFICE</a:t>
            </a:r>
            <a:endParaRPr lang="es-ES" sz="6600" dirty="0">
              <a:solidFill>
                <a:srgbClr val="00B050"/>
              </a:solidFill>
            </a:endParaRPr>
          </a:p>
        </p:txBody>
      </p:sp>
      <p:sp>
        <p:nvSpPr>
          <p:cNvPr id="3" name="2 Subtítulo"/>
          <p:cNvSpPr>
            <a:spLocks noGrp="1"/>
          </p:cNvSpPr>
          <p:nvPr>
            <p:ph type="subTitle" idx="1"/>
          </p:nvPr>
        </p:nvSpPr>
        <p:spPr>
          <a:xfrm>
            <a:off x="1285852" y="2143116"/>
            <a:ext cx="7215238" cy="4357718"/>
          </a:xfrm>
          <a:ln>
            <a:solidFill>
              <a:schemeClr val="accent4">
                <a:lumMod val="60000"/>
                <a:lumOff val="40000"/>
              </a:schemeClr>
            </a:solidFill>
          </a:ln>
        </p:spPr>
        <p:txBody>
          <a:bodyPr/>
          <a:lstStyle/>
          <a:p>
            <a:r>
              <a:rPr lang="es-ES" dirty="0" smtClean="0"/>
              <a:t>Nombre :Rosalía </a:t>
            </a:r>
            <a:r>
              <a:rPr lang="es-ES" dirty="0" err="1" smtClean="0"/>
              <a:t>Huacarpuma</a:t>
            </a:r>
            <a:r>
              <a:rPr lang="es-ES" dirty="0" smtClean="0"/>
              <a:t> Quispe</a:t>
            </a:r>
            <a:endParaRPr lang="es-ES" dirty="0" smtClean="0"/>
          </a:p>
          <a:p>
            <a:r>
              <a:rPr lang="es-ES" dirty="0" smtClean="0"/>
              <a:t>Horario:08:00 -10:00 pm</a:t>
            </a:r>
          </a:p>
          <a:p>
            <a:r>
              <a:rPr lang="es-ES" dirty="0" smtClean="0"/>
              <a:t>Frecuencia: taller de office</a:t>
            </a:r>
          </a:p>
          <a:p>
            <a:r>
              <a:rPr lang="es-ES" dirty="0" smtClean="0"/>
              <a:t>Profesor: Víctor Espinoza </a:t>
            </a:r>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a:p>
        </p:txBody>
      </p:sp>
      <p:pic>
        <p:nvPicPr>
          <p:cNvPr id="4" name="3 Imagen" descr="Copia de Logotipo B-Comp.gif"/>
          <p:cNvPicPr>
            <a:picLocks noChangeAspect="1"/>
          </p:cNvPicPr>
          <p:nvPr/>
        </p:nvPicPr>
        <p:blipFill>
          <a:blip r:embed="rId2"/>
          <a:stretch>
            <a:fillRect/>
          </a:stretch>
        </p:blipFill>
        <p:spPr>
          <a:xfrm>
            <a:off x="5643570" y="3214686"/>
            <a:ext cx="2071702" cy="20599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PE"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GRAFICOS EN EXCEL</a:t>
            </a:r>
            <a:endParaRPr lang="es-PE"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2 Marcador de contenido"/>
          <p:cNvSpPr>
            <a:spLocks noGrp="1"/>
          </p:cNvSpPr>
          <p:nvPr>
            <p:ph idx="1"/>
          </p:nvPr>
        </p:nvSpPr>
        <p:spPr/>
        <p:txBody>
          <a:bodyPr>
            <a:normAutofit/>
          </a:bodyPr>
          <a:lstStyle/>
          <a:p>
            <a:r>
              <a:rPr lang="es-PE" sz="1800" i="1" dirty="0" smtClean="0"/>
              <a:t>Es posible que experimente una demora mientras se carga la demostración.</a:t>
            </a:r>
            <a:endParaRPr lang="es-PE" sz="1800" dirty="0" smtClean="0"/>
          </a:p>
          <a:p>
            <a:r>
              <a:rPr lang="es-PE" sz="1800" dirty="0" smtClean="0"/>
              <a:t>Los gráficos pueden contener mucha más información que los números por sí solos: los primeros presentan los datos de forma visual, lo que hace que el significado de los números adquiera más sentido. Con las nuevas funciones de gráficos de Microsoft Office Excel 2007 es más fácil que nunca transformar datos monótonos en información útil.</a:t>
            </a:r>
          </a:p>
          <a:p>
            <a:endParaRPr lang="es-PE" sz="2200" dirty="0"/>
          </a:p>
        </p:txBody>
      </p:sp>
      <p:pic>
        <p:nvPicPr>
          <p:cNvPr id="4" name="3 Imagen" descr="images.jpg"/>
          <p:cNvPicPr>
            <a:picLocks noChangeAspect="1"/>
          </p:cNvPicPr>
          <p:nvPr/>
        </p:nvPicPr>
        <p:blipFill>
          <a:blip r:embed="rId2"/>
          <a:stretch>
            <a:fillRect/>
          </a:stretch>
        </p:blipFill>
        <p:spPr>
          <a:xfrm>
            <a:off x="1928794" y="3929066"/>
            <a:ext cx="6215106" cy="228601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00B050"/>
          </a:solidFill>
          <a:ln>
            <a:solidFill>
              <a:schemeClr val="accent2">
                <a:lumMod val="75000"/>
              </a:schemeClr>
            </a:solidFill>
          </a:ln>
        </p:spPr>
        <p:txBody>
          <a:bodyPr/>
          <a:lstStyle/>
          <a:p>
            <a:r>
              <a:rPr lang="es-ES" dirty="0" smtClean="0">
                <a:solidFill>
                  <a:srgbClr val="FFFF00"/>
                </a:solidFill>
              </a:rPr>
              <a:t>HISTORIA DE EXCEL</a:t>
            </a:r>
            <a:endParaRPr lang="es-ES" dirty="0">
              <a:solidFill>
                <a:srgbClr val="FFFF00"/>
              </a:solidFill>
            </a:endParaRPr>
          </a:p>
        </p:txBody>
      </p:sp>
      <p:sp>
        <p:nvSpPr>
          <p:cNvPr id="3" name="2 Marcador de contenido"/>
          <p:cNvSpPr>
            <a:spLocks noGrp="1"/>
          </p:cNvSpPr>
          <p:nvPr>
            <p:ph sz="half" idx="1"/>
          </p:nvPr>
        </p:nvSpPr>
        <p:spPr>
          <a:solidFill>
            <a:schemeClr val="accent3">
              <a:lumMod val="60000"/>
              <a:lumOff val="40000"/>
            </a:schemeClr>
          </a:solidFill>
        </p:spPr>
        <p:txBody>
          <a:bodyPr>
            <a:normAutofit fontScale="55000" lnSpcReduction="20000"/>
          </a:bodyPr>
          <a:lstStyle/>
          <a:p>
            <a:r>
              <a:rPr lang="es-ES" dirty="0" smtClean="0"/>
              <a:t>Excel fue la primera hoja de cálculo que permite al usuario definir la apariencia de las hojas de cálculo (las fuentes, atributos de carácter y apariencia de las celdas). También introdujo </a:t>
            </a:r>
            <a:r>
              <a:rPr lang="es-ES" dirty="0" err="1" smtClean="0"/>
              <a:t>recomputación</a:t>
            </a:r>
            <a:r>
              <a:rPr lang="es-ES" dirty="0" smtClean="0"/>
              <a:t> inteligente de celdas, donde celdas dependientes de otra celda que ha sido modificada, se actualizan al instante (programas de hoja de cálculo anterior </a:t>
            </a:r>
            <a:r>
              <a:rPr lang="es-ES" dirty="0" err="1" smtClean="0"/>
              <a:t>recalculaban</a:t>
            </a:r>
            <a:r>
              <a:rPr lang="es-ES" dirty="0" smtClean="0"/>
              <a:t> la totalidad de los datos todo el tiempo o esperaban para un comando específico del usuario). Excel tiene una amplia capacidad gráfica, y permite a los usuarios realizar la combinación de correspondencia.</a:t>
            </a:r>
            <a:br>
              <a:rPr lang="es-ES" dirty="0" smtClean="0"/>
            </a:br>
            <a:r>
              <a:rPr lang="es-ES" dirty="0" smtClean="0"/>
              <a:t/>
            </a:r>
            <a:br>
              <a:rPr lang="es-ES" dirty="0" smtClean="0"/>
            </a:br>
            <a:r>
              <a:rPr lang="es-ES" dirty="0" smtClean="0"/>
              <a:t>Cuando Microsoft primeramente empaquetó Microsoft Word y Microsoft PowerPoint en Microsoft Office en 1993, rediseño las </a:t>
            </a:r>
            <a:r>
              <a:rPr lang="es-ES" dirty="0" err="1" smtClean="0"/>
              <a:t>GUIs</a:t>
            </a:r>
            <a:r>
              <a:rPr lang="es-ES" dirty="0" smtClean="0"/>
              <a:t> de las aplicaciones para la coherencia con Excel, el asesino de aplicación en el PC en el momento.</a:t>
            </a:r>
            <a:br>
              <a:rPr lang="es-ES" dirty="0" smtClean="0"/>
            </a:br>
            <a:endParaRPr lang="es-ES" dirty="0"/>
          </a:p>
        </p:txBody>
      </p:sp>
      <p:sp>
        <p:nvSpPr>
          <p:cNvPr id="4" name="3 Marcador de contenido"/>
          <p:cNvSpPr>
            <a:spLocks noGrp="1"/>
          </p:cNvSpPr>
          <p:nvPr>
            <p:ph sz="half" idx="2"/>
          </p:nvPr>
        </p:nvSpPr>
        <p:spPr>
          <a:solidFill>
            <a:srgbClr val="92D050"/>
          </a:solidFill>
          <a:ln>
            <a:solidFill>
              <a:schemeClr val="bg2">
                <a:lumMod val="10000"/>
              </a:schemeClr>
            </a:solidFill>
          </a:ln>
        </p:spPr>
        <p:txBody>
          <a:bodyPr>
            <a:normAutofit fontScale="55000" lnSpcReduction="20000"/>
          </a:bodyPr>
          <a:lstStyle/>
          <a:p>
            <a:r>
              <a:rPr lang="es-ES" dirty="0" smtClean="0"/>
              <a:t>Excel es un programa de aplicación desarrollado por la compañía Microsoft en 1987. La característica de este producto es que se compone de filas y columnas, cuya intersección son las celdas, donde se introduce información, la cual después puede ser explotada y manipulada por el propio Excel. </a:t>
            </a:r>
            <a:br>
              <a:rPr lang="es-ES" dirty="0" smtClean="0"/>
            </a:br>
            <a:endParaRPr lang="es-ES" dirty="0" smtClean="0"/>
          </a:p>
          <a:p>
            <a:endParaRPr lang="es-ES" dirty="0"/>
          </a:p>
        </p:txBody>
      </p:sp>
      <p:pic>
        <p:nvPicPr>
          <p:cNvPr id="5" name="4 Imagen" descr="EXCEL DE.bmp"/>
          <p:cNvPicPr>
            <a:picLocks noChangeAspect="1"/>
          </p:cNvPicPr>
          <p:nvPr/>
        </p:nvPicPr>
        <p:blipFill>
          <a:blip r:embed="rId2"/>
          <a:stretch>
            <a:fillRect/>
          </a:stretch>
        </p:blipFill>
        <p:spPr>
          <a:xfrm>
            <a:off x="5286380" y="3429000"/>
            <a:ext cx="2666667" cy="171428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FUNCION SUMA</a:t>
            </a:r>
            <a:endParaRPr lang="es-ES" dirty="0"/>
          </a:p>
        </p:txBody>
      </p:sp>
      <p:sp>
        <p:nvSpPr>
          <p:cNvPr id="3" name="2 Marcador de contenido"/>
          <p:cNvSpPr>
            <a:spLocks noGrp="1"/>
          </p:cNvSpPr>
          <p:nvPr>
            <p:ph idx="1"/>
          </p:nvPr>
        </p:nvSpPr>
        <p:spPr/>
        <p:txBody>
          <a:bodyPr/>
          <a:lstStyle/>
          <a:p>
            <a:r>
              <a:rPr lang="es-ES" b="1" dirty="0"/>
              <a:t>Descripción:</a:t>
            </a:r>
            <a:r>
              <a:rPr lang="es-ES" dirty="0"/>
              <a:t/>
            </a:r>
            <a:br>
              <a:rPr lang="es-ES" dirty="0"/>
            </a:br>
            <a:r>
              <a:rPr lang="es-ES" dirty="0"/>
              <a:t>Suma todos los números de uno o varios rangos de celdas.</a:t>
            </a:r>
            <a:br>
              <a:rPr lang="es-ES" dirty="0"/>
            </a:br>
            <a:r>
              <a:rPr lang="es-ES" b="1" dirty="0"/>
              <a:t/>
            </a:r>
            <a:br>
              <a:rPr lang="es-ES" b="1" dirty="0"/>
            </a:br>
            <a:endParaRPr lang="es-ES" dirty="0"/>
          </a:p>
        </p:txBody>
      </p:sp>
      <p:pic>
        <p:nvPicPr>
          <p:cNvPr id="4" name="3 Imagen" descr="fsuma1.png"/>
          <p:cNvPicPr>
            <a:picLocks noChangeAspect="1"/>
          </p:cNvPicPr>
          <p:nvPr/>
        </p:nvPicPr>
        <p:blipFill>
          <a:blip r:embed="rId2"/>
          <a:stretch>
            <a:fillRect/>
          </a:stretch>
        </p:blipFill>
        <p:spPr>
          <a:xfrm>
            <a:off x="2786050" y="3286124"/>
            <a:ext cx="4071966" cy="24288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FUNCION PROMEDIO</a:t>
            </a:r>
            <a:endParaRPr lang="es-ES"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3" name="2 Marcador de contenido"/>
          <p:cNvSpPr>
            <a:spLocks noGrp="1"/>
          </p:cNvSpPr>
          <p:nvPr>
            <p:ph idx="1"/>
          </p:nvPr>
        </p:nvSpPr>
        <p:spPr/>
        <p:txBody>
          <a:bodyPr/>
          <a:lstStyle/>
          <a:p>
            <a:r>
              <a:rPr lang="es-ES" dirty="0">
                <a:solidFill>
                  <a:schemeClr val="accent2">
                    <a:lumMod val="75000"/>
                  </a:schemeClr>
                </a:solidFill>
              </a:rPr>
              <a:t>La función PROMEDIO() sirve para obtener el promedio o media aritmética de un conjunto de valores. Como argumentos puede tener celdas individuales y/o rangos de celdas que tengan valores numéricos. </a:t>
            </a:r>
            <a:endParaRPr lang="es-ES" dirty="0" smtClean="0">
              <a:solidFill>
                <a:schemeClr val="accent2">
                  <a:lumMod val="75000"/>
                </a:schemeClr>
              </a:solidFill>
            </a:endParaRPr>
          </a:p>
          <a:p>
            <a:endParaRPr lang="es-ES" dirty="0"/>
          </a:p>
        </p:txBody>
      </p:sp>
      <p:pic>
        <p:nvPicPr>
          <p:cNvPr id="5" name="4 Imagen" descr="promedio.jpg"/>
          <p:cNvPicPr>
            <a:picLocks noChangeAspect="1"/>
          </p:cNvPicPr>
          <p:nvPr/>
        </p:nvPicPr>
        <p:blipFill>
          <a:blip r:embed="rId2"/>
          <a:stretch>
            <a:fillRect/>
          </a:stretch>
        </p:blipFill>
        <p:spPr>
          <a:xfrm>
            <a:off x="2000232" y="4143380"/>
            <a:ext cx="4929222" cy="207170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E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FUNCION MAX</a:t>
            </a:r>
            <a:endParaRPr lang="es-E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2 Marcador de contenido"/>
          <p:cNvSpPr>
            <a:spLocks noGrp="1"/>
          </p:cNvSpPr>
          <p:nvPr>
            <p:ph idx="1"/>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s-ES" sz="2400" dirty="0">
                <a:solidFill>
                  <a:srgbClr val="7030A0"/>
                </a:solidFill>
              </a:rPr>
              <a:t>La función MAX sirve cuando tenemos un conjunto de números y deseamos saber cual es el mayor. Puede tener como argumento una serie de celdas individuales, un rango de celdas o una combinación de ambas. Esta función ignorará aquellos valores que sean de tipo texto o lógico</a:t>
            </a:r>
            <a:r>
              <a:rPr lang="es-ES" sz="2400" dirty="0" smtClean="0">
                <a:solidFill>
                  <a:srgbClr val="7030A0"/>
                </a:solidFill>
              </a:rPr>
              <a:t>.</a:t>
            </a:r>
          </a:p>
          <a:p>
            <a:endParaRPr lang="es-ES" sz="2800" dirty="0">
              <a:solidFill>
                <a:srgbClr val="7030A0"/>
              </a:solidFill>
            </a:endParaRPr>
          </a:p>
        </p:txBody>
      </p:sp>
      <p:pic>
        <p:nvPicPr>
          <p:cNvPr id="5" name="4 Imagen" descr="max_2.jpg"/>
          <p:cNvPicPr>
            <a:picLocks noChangeAspect="1"/>
          </p:cNvPicPr>
          <p:nvPr/>
        </p:nvPicPr>
        <p:blipFill>
          <a:blip r:embed="rId2"/>
          <a:stretch>
            <a:fillRect/>
          </a:stretch>
        </p:blipFill>
        <p:spPr>
          <a:xfrm>
            <a:off x="1785918" y="3500438"/>
            <a:ext cx="5643602" cy="246538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7030A0"/>
          </a:solidFill>
        </p:spPr>
        <p:style>
          <a:lnRef idx="2">
            <a:schemeClr val="accent3"/>
          </a:lnRef>
          <a:fillRef idx="1">
            <a:schemeClr val="lt1"/>
          </a:fillRef>
          <a:effectRef idx="0">
            <a:schemeClr val="accent3"/>
          </a:effectRef>
          <a:fontRef idx="minor">
            <a:schemeClr val="dk1"/>
          </a:fontRef>
        </p:style>
        <p:txBody>
          <a:bodyPr>
            <a:prstTxWarp prst="textDeflateBottom">
              <a:avLst/>
            </a:prstTxWarp>
          </a:bodyPr>
          <a:lstStyle/>
          <a:p>
            <a:r>
              <a:rPr lang="es-ES" b="1" dirty="0" smtClean="0">
                <a:ln w="19050">
                  <a:solidFill>
                    <a:schemeClr val="accent2">
                      <a:lumMod val="60000"/>
                      <a:lumOff val="40000"/>
                    </a:schemeClr>
                  </a:solidFill>
                  <a:prstDash val="solid"/>
                </a:ln>
                <a:solidFill>
                  <a:srgbClr val="92D050"/>
                </a:solidFill>
                <a:effectLst>
                  <a:outerShdw blurRad="50000" dist="50800" dir="7500000" algn="tl">
                    <a:srgbClr val="000000">
                      <a:shade val="5000"/>
                      <a:alpha val="35000"/>
                    </a:srgbClr>
                  </a:outerShdw>
                </a:effectLst>
              </a:rPr>
              <a:t>FUNCION MIN</a:t>
            </a:r>
            <a:endParaRPr lang="es-ES" b="1" dirty="0">
              <a:ln w="19050">
                <a:solidFill>
                  <a:schemeClr val="accent2">
                    <a:lumMod val="60000"/>
                    <a:lumOff val="40000"/>
                  </a:schemeClr>
                </a:solidFill>
                <a:prstDash val="solid"/>
              </a:ln>
              <a:solidFill>
                <a:srgbClr val="92D050"/>
              </a:solidFill>
              <a:effectLst>
                <a:outerShdw blurRad="50000" dist="50800" dir="7500000" algn="tl">
                  <a:srgbClr val="000000">
                    <a:shade val="5000"/>
                    <a:alpha val="35000"/>
                  </a:srgbClr>
                </a:outerShdw>
              </a:effectLst>
            </a:endParaRPr>
          </a:p>
        </p:txBody>
      </p:sp>
      <p:sp>
        <p:nvSpPr>
          <p:cNvPr id="3" name="2 Marcador de contenido"/>
          <p:cNvSpPr>
            <a:spLocks noGrp="1"/>
          </p:cNvSpPr>
          <p:nvPr>
            <p:ph idx="1"/>
          </p:nvPr>
        </p:nvSpPr>
        <p:spPr/>
        <p:txBody>
          <a:bodyPr>
            <a:normAutofit/>
          </a:bodyPr>
          <a:lstStyle/>
          <a:p>
            <a:r>
              <a:rPr lang="es-ES" dirty="0" smtClean="0">
                <a:solidFill>
                  <a:srgbClr val="92D050"/>
                </a:solidFill>
              </a:rPr>
              <a:t>Cuenta el número de celdas que no están vacías y los valores que hay en la lista de argumentos. Use CONTARA para contar el número de celdas que contienen datos en un rango o matriz.</a:t>
            </a:r>
          </a:p>
          <a:p>
            <a:endParaRPr lang="es-ES" dirty="0"/>
          </a:p>
        </p:txBody>
      </p:sp>
      <p:pic>
        <p:nvPicPr>
          <p:cNvPr id="5" name="4 Imagen" descr="Contar.jpg"/>
          <p:cNvPicPr>
            <a:picLocks noChangeAspect="1"/>
          </p:cNvPicPr>
          <p:nvPr/>
        </p:nvPicPr>
        <p:blipFill>
          <a:blip r:embed="rId2"/>
          <a:stretch>
            <a:fillRect/>
          </a:stretch>
        </p:blipFill>
        <p:spPr>
          <a:xfrm>
            <a:off x="3357554" y="3643314"/>
            <a:ext cx="3786214" cy="2209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r>
              <a:rPr lang="es-E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FUNCION CONTARA</a:t>
            </a:r>
            <a:endParaRPr lang="es-E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Marcador de contenido"/>
          <p:cNvSpPr>
            <a:spLocks noGrp="1"/>
          </p:cNvSpPr>
          <p:nvPr>
            <p:ph idx="1"/>
          </p:nvPr>
        </p:nvSpPr>
        <p:spPr>
          <a:xfrm>
            <a:off x="457200" y="1600200"/>
            <a:ext cx="8229600" cy="4757758"/>
          </a:xfrm>
          <a:solidFill>
            <a:schemeClr val="accent2">
              <a:lumMod val="40000"/>
              <a:lumOff val="60000"/>
            </a:schemeClr>
          </a:solidFill>
          <a:ln>
            <a:solidFill>
              <a:schemeClr val="accent1"/>
            </a:solidFill>
          </a:ln>
        </p:spPr>
        <p:txBody>
          <a:bodyPr>
            <a:normAutofit/>
          </a:bodyPr>
          <a:lstStyle/>
          <a:p>
            <a:r>
              <a:rPr lang="es-PE" sz="1400" dirty="0" smtClean="0">
                <a:solidFill>
                  <a:srgbClr val="FF0000"/>
                </a:solidFill>
              </a:rPr>
              <a:t>Muchas veces necesitamos contar simplemente cuántas celdas de las seleccionadas tienen valores:  Ejemplo ¿Cuántos clientes tenemos?</a:t>
            </a:r>
          </a:p>
          <a:p>
            <a:r>
              <a:rPr lang="es-PE" sz="1400" dirty="0" smtClean="0">
                <a:solidFill>
                  <a:srgbClr val="FF0000"/>
                </a:solidFill>
              </a:rPr>
              <a:t>Excel tiene nada más y nada menos que 7 funciones distintas para contar (incluyendo CONTAR.SI.CONJUNTO que es nueva en Excel </a:t>
            </a:r>
          </a:p>
          <a:p>
            <a:r>
              <a:rPr lang="es-PE" sz="1400" dirty="0" smtClean="0">
                <a:solidFill>
                  <a:srgbClr val="FF0000"/>
                </a:solidFill>
              </a:rPr>
              <a:t>En este tutorial vamos a ver solamente las dos más básicas (y las que más se usan): </a:t>
            </a:r>
            <a:r>
              <a:rPr lang="es-PE" sz="1400" i="1" dirty="0" smtClean="0">
                <a:solidFill>
                  <a:srgbClr val="FF0000"/>
                </a:solidFill>
              </a:rPr>
              <a:t>CONTAR </a:t>
            </a:r>
            <a:r>
              <a:rPr lang="es-PE" sz="1400" dirty="0" smtClean="0">
                <a:solidFill>
                  <a:srgbClr val="FF0000"/>
                </a:solidFill>
              </a:rPr>
              <a:t>y </a:t>
            </a:r>
            <a:r>
              <a:rPr lang="es-PE" sz="1400" i="1" dirty="0" smtClean="0">
                <a:solidFill>
                  <a:srgbClr val="FF0000"/>
                </a:solidFill>
              </a:rPr>
              <a:t>CONTARA</a:t>
            </a:r>
            <a:r>
              <a:rPr lang="es-PE" sz="1400" dirty="0" smtClean="0">
                <a:solidFill>
                  <a:srgbClr val="FF0000"/>
                </a:solidFill>
              </a:rPr>
              <a:t>.</a:t>
            </a:r>
          </a:p>
          <a:p>
            <a:r>
              <a:rPr lang="es-PE" sz="1400" i="1" dirty="0" smtClean="0">
                <a:solidFill>
                  <a:srgbClr val="FF0000"/>
                </a:solidFill>
              </a:rPr>
              <a:t>CONTAR</a:t>
            </a:r>
            <a:r>
              <a:rPr lang="es-PE" sz="1400" dirty="0" smtClean="0">
                <a:solidFill>
                  <a:srgbClr val="FF0000"/>
                </a:solidFill>
              </a:rPr>
              <a:t>: Cuenta el número de celdas en un rango que tienen </a:t>
            </a:r>
            <a:r>
              <a:rPr lang="es-PE" sz="1400" b="1" u="sng" dirty="0" smtClean="0">
                <a:solidFill>
                  <a:srgbClr val="FF0000"/>
                </a:solidFill>
              </a:rPr>
              <a:t>números</a:t>
            </a:r>
            <a:r>
              <a:rPr lang="es-PE" sz="1400" dirty="0" smtClean="0">
                <a:solidFill>
                  <a:srgbClr val="FF0000"/>
                </a:solidFill>
              </a:rPr>
              <a:t>. </a:t>
            </a:r>
          </a:p>
          <a:p>
            <a:r>
              <a:rPr lang="es-PE" sz="1400" i="1" dirty="0" smtClean="0">
                <a:solidFill>
                  <a:srgbClr val="FF0000"/>
                </a:solidFill>
              </a:rPr>
              <a:t>CONTARA</a:t>
            </a:r>
            <a:r>
              <a:rPr lang="es-PE" sz="1400" dirty="0" smtClean="0">
                <a:solidFill>
                  <a:srgbClr val="FF0000"/>
                </a:solidFill>
              </a:rPr>
              <a:t>: Cuenta el número de celdas que tienen algún valor.  Es decir, las </a:t>
            </a:r>
            <a:r>
              <a:rPr lang="es-PE" sz="1400" b="1" u="sng" dirty="0" smtClean="0">
                <a:solidFill>
                  <a:srgbClr val="FF0000"/>
                </a:solidFill>
              </a:rPr>
              <a:t>no-vacías</a:t>
            </a:r>
            <a:r>
              <a:rPr lang="es-PE" sz="1400" dirty="0" smtClean="0">
                <a:solidFill>
                  <a:srgbClr val="FF0000"/>
                </a:solidFill>
              </a:rPr>
              <a:t>. </a:t>
            </a:r>
          </a:p>
          <a:p>
            <a:endParaRPr lang="es-PE" sz="1400" dirty="0" smtClean="0">
              <a:solidFill>
                <a:srgbClr val="FF0000"/>
              </a:solidFill>
            </a:endParaRPr>
          </a:p>
          <a:p>
            <a:endParaRPr lang="es-PE" sz="1400" dirty="0" smtClean="0">
              <a:solidFill>
                <a:srgbClr val="FF0000"/>
              </a:solidFill>
            </a:endParaRPr>
          </a:p>
          <a:p>
            <a:endParaRPr lang="es-ES" dirty="0"/>
          </a:p>
        </p:txBody>
      </p:sp>
      <p:pic>
        <p:nvPicPr>
          <p:cNvPr id="4" name="3 Imagen" descr="Contar.jpg"/>
          <p:cNvPicPr>
            <a:picLocks noChangeAspect="1"/>
          </p:cNvPicPr>
          <p:nvPr/>
        </p:nvPicPr>
        <p:blipFill>
          <a:blip r:embed="rId2"/>
          <a:stretch>
            <a:fillRect/>
          </a:stretch>
        </p:blipFill>
        <p:spPr>
          <a:xfrm>
            <a:off x="2285984" y="3786190"/>
            <a:ext cx="4143404" cy="22098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FUNCION CONTAR.SI</a:t>
            </a:r>
            <a:endParaRPr lang="es-PE"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2 Marcador de contenido"/>
          <p:cNvSpPr>
            <a:spLocks noGrp="1"/>
          </p:cNvSpPr>
          <p:nvPr>
            <p:ph idx="1"/>
          </p:nvPr>
        </p:nvSpPr>
        <p:spPr>
          <a:xfrm>
            <a:off x="1071538" y="1571612"/>
            <a:ext cx="7772400" cy="4572000"/>
          </a:xfrm>
          <a:solidFill>
            <a:srgbClr val="92D050"/>
          </a:solidFill>
        </p:spPr>
        <p:txBody>
          <a:bodyPr>
            <a:normAutofit/>
          </a:bodyPr>
          <a:lstStyle/>
          <a:p>
            <a:r>
              <a:rPr lang="es-PE" sz="1800" dirty="0" smtClean="0">
                <a:solidFill>
                  <a:srgbClr val="7030A0"/>
                </a:solidFill>
              </a:rPr>
              <a:t>El </a:t>
            </a:r>
            <a:r>
              <a:rPr lang="es-PE" sz="1800" i="1" dirty="0" smtClean="0">
                <a:solidFill>
                  <a:srgbClr val="7030A0"/>
                </a:solidFill>
              </a:rPr>
              <a:t>rango </a:t>
            </a:r>
            <a:r>
              <a:rPr lang="es-PE" sz="1800" dirty="0" smtClean="0">
                <a:solidFill>
                  <a:srgbClr val="7030A0"/>
                </a:solidFill>
              </a:rPr>
              <a:t>es el conjunto de celdas que serán consideradas para realizar la cuenta, es decir aquellas que tiene los valores que </a:t>
            </a:r>
            <a:r>
              <a:rPr lang="es-PE" sz="1800" dirty="0" err="1" smtClean="0">
                <a:solidFill>
                  <a:srgbClr val="7030A0"/>
                </a:solidFill>
              </a:rPr>
              <a:t>desamos</a:t>
            </a:r>
            <a:r>
              <a:rPr lang="es-PE" sz="1800" dirty="0" smtClean="0">
                <a:solidFill>
                  <a:srgbClr val="7030A0"/>
                </a:solidFill>
              </a:rPr>
              <a:t> contabilizar siempre y cuando </a:t>
            </a:r>
            <a:r>
              <a:rPr lang="es-PE" sz="1800" dirty="0" err="1" smtClean="0">
                <a:solidFill>
                  <a:srgbClr val="7030A0"/>
                </a:solidFill>
              </a:rPr>
              <a:t>umplan</a:t>
            </a:r>
            <a:r>
              <a:rPr lang="es-PE" sz="1800" dirty="0" smtClean="0">
                <a:solidFill>
                  <a:srgbClr val="7030A0"/>
                </a:solidFill>
              </a:rPr>
              <a:t> con el </a:t>
            </a:r>
            <a:r>
              <a:rPr lang="es-PE" sz="1800" i="1" dirty="0" smtClean="0">
                <a:solidFill>
                  <a:srgbClr val="7030A0"/>
                </a:solidFill>
              </a:rPr>
              <a:t>criterio </a:t>
            </a:r>
            <a:r>
              <a:rPr lang="es-PE" sz="1800" dirty="0" smtClean="0">
                <a:solidFill>
                  <a:srgbClr val="7030A0"/>
                </a:solidFill>
              </a:rPr>
              <a:t>es la condición que deberá cumplir una celda para ser contabilizada.  </a:t>
            </a:r>
          </a:p>
          <a:p>
            <a:r>
              <a:rPr lang="es-PE" sz="1800" dirty="0" smtClean="0">
                <a:solidFill>
                  <a:srgbClr val="7030A0"/>
                </a:solidFill>
              </a:rPr>
              <a:t>Vamos comenzar utilizando un archivo de la siguiente imagen (que podrás </a:t>
            </a:r>
            <a:r>
              <a:rPr lang="es-PE" sz="1800" dirty="0" smtClean="0">
                <a:solidFill>
                  <a:srgbClr val="7030A0"/>
                </a:solidFill>
                <a:hlinkClick r:id="rId2" action="ppaction://hlinkfile"/>
              </a:rPr>
              <a:t>bajar aquí</a:t>
            </a:r>
            <a:r>
              <a:rPr lang="es-PE" sz="1800" dirty="0" smtClean="0">
                <a:solidFill>
                  <a:srgbClr val="7030A0"/>
                </a:solidFill>
              </a:rPr>
              <a:t>) aunque puedes hacerlo con cualquier serie de números que tengas en un archivo de </a:t>
            </a:r>
            <a:r>
              <a:rPr lang="es-PE" sz="1800" dirty="0" err="1" smtClean="0">
                <a:solidFill>
                  <a:srgbClr val="7030A0"/>
                </a:solidFill>
              </a:rPr>
              <a:t>excel</a:t>
            </a:r>
            <a:r>
              <a:rPr lang="es-PE" sz="1800" dirty="0" smtClean="0">
                <a:solidFill>
                  <a:srgbClr val="7030A0"/>
                </a:solidFill>
              </a:rPr>
              <a:t>. Al comenzar el archivo se verá de la siguiente forma:</a:t>
            </a:r>
          </a:p>
          <a:p>
            <a:endParaRPr lang="es-PE" dirty="0" smtClean="0"/>
          </a:p>
          <a:p>
            <a:endParaRPr lang="es-PE" dirty="0"/>
          </a:p>
        </p:txBody>
      </p:sp>
      <p:pic>
        <p:nvPicPr>
          <p:cNvPr id="4" name="3 Imagen" descr="archivo_original1.jpg"/>
          <p:cNvPicPr>
            <a:picLocks noChangeAspect="1"/>
          </p:cNvPicPr>
          <p:nvPr/>
        </p:nvPicPr>
        <p:blipFill>
          <a:blip r:embed="rId3"/>
          <a:stretch>
            <a:fillRect/>
          </a:stretch>
        </p:blipFill>
        <p:spPr>
          <a:xfrm>
            <a:off x="1500166" y="3643314"/>
            <a:ext cx="6786610" cy="242889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FUNCION SUMAR.SI</a:t>
            </a:r>
            <a:endParaRPr lang="es-ES" dirty="0"/>
          </a:p>
        </p:txBody>
      </p:sp>
      <p:sp>
        <p:nvSpPr>
          <p:cNvPr id="3" name="2 Marcador de contenido"/>
          <p:cNvSpPr>
            <a:spLocks noGrp="1"/>
          </p:cNvSpPr>
          <p:nvPr>
            <p:ph idx="1"/>
          </p:nvPr>
        </p:nvSpPr>
        <p:spPr/>
        <p:txBody>
          <a:bodyPr/>
          <a:lstStyle/>
          <a:p>
            <a:r>
              <a:rPr lang="es-PE" b="1" i="1" dirty="0" smtClean="0"/>
              <a:t>La función SUMAR.SI permite sumar valores de un rango de acuerdo a un criterio o condición.</a:t>
            </a:r>
          </a:p>
          <a:p>
            <a:endParaRPr lang="es-ES" dirty="0"/>
          </a:p>
        </p:txBody>
      </p:sp>
      <p:pic>
        <p:nvPicPr>
          <p:cNvPr id="4" name="3 Imagen" descr="DOS%20PARAMETROS.png"/>
          <p:cNvPicPr>
            <a:picLocks noChangeAspect="1"/>
          </p:cNvPicPr>
          <p:nvPr/>
        </p:nvPicPr>
        <p:blipFill>
          <a:blip r:embed="rId2"/>
          <a:stretch>
            <a:fillRect/>
          </a:stretch>
        </p:blipFill>
        <p:spPr>
          <a:xfrm>
            <a:off x="3428992" y="3071810"/>
            <a:ext cx="4857784" cy="3286148"/>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116</TotalTime>
  <Words>458</Words>
  <Application>Microsoft Office PowerPoint</Application>
  <PresentationFormat>Presentación en pantalla (4:3)</PresentationFormat>
  <Paragraphs>37</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Metro</vt:lpstr>
      <vt:lpstr>TALLER DE OFFICE</vt:lpstr>
      <vt:lpstr>HISTORIA DE EXCEL</vt:lpstr>
      <vt:lpstr>FUNCION SUMA</vt:lpstr>
      <vt:lpstr>FUNCION PROMEDIO</vt:lpstr>
      <vt:lpstr>FUNCION MAX</vt:lpstr>
      <vt:lpstr>FUNCION MIN</vt:lpstr>
      <vt:lpstr>FUNCION CONTARA</vt:lpstr>
      <vt:lpstr>FUNCION CONTAR.SI</vt:lpstr>
      <vt:lpstr>FUNCION SUMAR.SI</vt:lpstr>
      <vt:lpstr>GRAFICOS EN EXCEL</vt:lpstr>
    </vt:vector>
  </TitlesOfParts>
  <Company>EvoSistemasGP®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DE OFFICE</dc:title>
  <dc:creator>/-/ GP /-/</dc:creator>
  <cp:lastModifiedBy>KATY</cp:lastModifiedBy>
  <cp:revision>13</cp:revision>
  <dcterms:created xsi:type="dcterms:W3CDTF">2011-10-26T02:54:52Z</dcterms:created>
  <dcterms:modified xsi:type="dcterms:W3CDTF">2011-10-27T01:33:27Z</dcterms:modified>
</cp:coreProperties>
</file>